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9" r:id="rId4"/>
    <p:sldId id="260" r:id="rId5"/>
    <p:sldId id="261" r:id="rId6"/>
    <p:sldId id="258" r:id="rId7"/>
    <p:sldId id="263" r:id="rId8"/>
    <p:sldId id="264" r:id="rId9"/>
    <p:sldId id="265" r:id="rId10"/>
    <p:sldId id="266"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22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68785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ee5989a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ee5989a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cbaea1e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cbaea1e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cbaea1e9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cbaea1e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cbaea1e9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cbaea1e9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cbaea1e96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cbaea1e9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ee5989a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ee5989a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ee5989ae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ee5989ae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cc4524a9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cc4524a9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c4524a9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cc4524a9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lympic.org/news/the-magic-moment-of-the-barcelona-games-opening-ceremony" TargetMode="External"/><Relationship Id="rId4" Type="http://schemas.openxmlformats.org/officeDocument/2006/relationships/hyperlink" Target="https://www.nytimes.com/1992/05/15/sports/sports-people-olympics-archer-to-light-barcelona-s-flame.html" TargetMode="External"/><Relationship Id="rId5" Type="http://schemas.openxmlformats.org/officeDocument/2006/relationships/hyperlink" Target="https://en.wikipedia.org/wiki/1992_Summer_Olympics" TargetMode="External"/><Relationship Id="rId6" Type="http://schemas.openxmlformats.org/officeDocument/2006/relationships/hyperlink" Target="https://www.barcelona-life.com/barcelona/1992-olympic-games" TargetMode="External"/><Relationship Id="rId7" Type="http://schemas.openxmlformats.org/officeDocument/2006/relationships/hyperlink" Target="https://en.wikipedia.org/wiki/Ibero-American_Exposition_of_1929%23/media/File:Expo_sevilla_1929_poster.jpg" TargetMode="External"/><Relationship Id="rId8" Type="http://schemas.openxmlformats.org/officeDocument/2006/relationships/hyperlink" Target="https://www.alamy.com/stock-photo/noucentisme.html"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xz0vFULyDF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Gkmg79ApRNQ" TargetMode="External"/><Relationship Id="rId4" Type="http://schemas.openxmlformats.org/officeDocument/2006/relationships/hyperlink" Target="https://www.olympic.org/barcelona-1992"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ummer_Olympics" TargetMode="External"/><Relationship Id="rId4" Type="http://schemas.openxmlformats.org/officeDocument/2006/relationships/hyperlink" Target="https://en.wikipedia.org/wiki/Winter_Olympic_games" TargetMode="External"/><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www.hotelartsbarcelona.com/en/hotel-rooms/" TargetMode="External"/><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a:t>World Expo &amp; Olympics in Barcelona</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By Alyssa Larsen and Vance Kleemeyer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p:txBody>
      </p:sp>
      <p:sp>
        <p:nvSpPr>
          <p:cNvPr id="124" name="Google Shape;124;p23"/>
          <p:cNvSpPr txBox="1">
            <a:spLocks noGrp="1"/>
          </p:cNvSpPr>
          <p:nvPr>
            <p:ph type="body" idx="1"/>
          </p:nvPr>
        </p:nvSpPr>
        <p:spPr>
          <a:xfrm>
            <a:off x="301460" y="1093850"/>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u="sng" dirty="0">
                <a:solidFill>
                  <a:schemeClr val="hlink"/>
                </a:solidFill>
                <a:hlinkClick r:id="rId3"/>
              </a:rPr>
              <a:t>https://www.olympic.org/news/the-magic-moment-of-the-barcelona-games-opening-ceremony</a:t>
            </a:r>
            <a:endParaRPr sz="1200" dirty="0"/>
          </a:p>
          <a:p>
            <a:pPr marL="0" lvl="0" indent="0" algn="l" rtl="0">
              <a:lnSpc>
                <a:spcPct val="100000"/>
              </a:lnSpc>
              <a:spcBef>
                <a:spcPts val="1600"/>
              </a:spcBef>
              <a:spcAft>
                <a:spcPts val="0"/>
              </a:spcAft>
              <a:buNone/>
            </a:pPr>
            <a:r>
              <a:rPr lang="en" sz="1200" u="sng" dirty="0">
                <a:solidFill>
                  <a:schemeClr val="hlink"/>
                </a:solidFill>
                <a:hlinkClick r:id="rId4"/>
              </a:rPr>
              <a:t>https://www.nytimes.com/1992/05/15/sports/sports-people-olympics-archer-to-light-barcelona-s-flame.html</a:t>
            </a:r>
            <a:endParaRPr sz="1200" dirty="0"/>
          </a:p>
          <a:p>
            <a:pPr marL="0" lvl="0" indent="0" algn="l" rtl="0">
              <a:lnSpc>
                <a:spcPct val="100000"/>
              </a:lnSpc>
              <a:spcBef>
                <a:spcPts val="1600"/>
              </a:spcBef>
              <a:spcAft>
                <a:spcPts val="0"/>
              </a:spcAft>
              <a:buNone/>
            </a:pPr>
            <a:r>
              <a:rPr lang="en" sz="1200" u="sng" dirty="0">
                <a:solidFill>
                  <a:schemeClr val="hlink"/>
                </a:solidFill>
                <a:hlinkClick r:id="rId5"/>
              </a:rPr>
              <a:t>https://en.wikipedia.org/wiki/1992_Summer_Olympics</a:t>
            </a:r>
            <a:endParaRPr sz="1200" dirty="0"/>
          </a:p>
          <a:p>
            <a:pPr marL="0" lvl="0" indent="0" algn="l" rtl="0">
              <a:lnSpc>
                <a:spcPct val="100000"/>
              </a:lnSpc>
              <a:spcBef>
                <a:spcPts val="1600"/>
              </a:spcBef>
              <a:spcAft>
                <a:spcPts val="0"/>
              </a:spcAft>
              <a:buNone/>
            </a:pPr>
            <a:r>
              <a:rPr lang="en" sz="1200" u="sng" dirty="0">
                <a:solidFill>
                  <a:schemeClr val="hlink"/>
                </a:solidFill>
                <a:hlinkClick r:id="rId6"/>
              </a:rPr>
              <a:t>https://</a:t>
            </a:r>
            <a:r>
              <a:rPr lang="en" sz="1200" u="sng" dirty="0" smtClean="0">
                <a:solidFill>
                  <a:schemeClr val="hlink"/>
                </a:solidFill>
                <a:hlinkClick r:id="rId6"/>
              </a:rPr>
              <a:t>www.barcelona-life.com/barcelona/1992-olympic-games</a:t>
            </a:r>
            <a:endParaRPr lang="en-US" sz="1200" u="sng" dirty="0" smtClean="0">
              <a:solidFill>
                <a:schemeClr val="hlink"/>
              </a:solidFill>
            </a:endParaRPr>
          </a:p>
          <a:p>
            <a:pPr marL="76200" lvl="0" indent="0">
              <a:lnSpc>
                <a:spcPct val="200000"/>
              </a:lnSpc>
              <a:buSzPts val="2400"/>
              <a:buNone/>
            </a:pPr>
            <a:r>
              <a:rPr lang="en-US" sz="1200" u="sng" dirty="0">
                <a:solidFill>
                  <a:schemeClr val="hlink"/>
                </a:solidFill>
                <a:hlinkClick r:id="rId7"/>
              </a:rPr>
              <a:t>https://en.wikipedia.org/wiki/Ibero-American_Exposition_of_1929#/media/File:Expo_sevilla_1929_poster.jpg</a:t>
            </a:r>
            <a:endParaRPr lang="en-US" sz="1200" dirty="0"/>
          </a:p>
          <a:p>
            <a:pPr marL="76200" lvl="0" indent="0">
              <a:lnSpc>
                <a:spcPct val="200000"/>
              </a:lnSpc>
              <a:buSzPts val="2400"/>
              <a:buNone/>
            </a:pPr>
            <a:r>
              <a:rPr lang="en-US" sz="1200" dirty="0">
                <a:solidFill>
                  <a:srgbClr val="121416"/>
                </a:solidFill>
                <a:latin typeface="Arial"/>
                <a:ea typeface="Arial"/>
                <a:cs typeface="Arial"/>
                <a:sym typeface="Arial"/>
              </a:rPr>
              <a:t>https://</a:t>
            </a:r>
            <a:r>
              <a:rPr lang="en-US" sz="1200" dirty="0" err="1">
                <a:solidFill>
                  <a:srgbClr val="121416"/>
                </a:solidFill>
                <a:latin typeface="Arial"/>
                <a:ea typeface="Arial"/>
                <a:cs typeface="Arial"/>
                <a:sym typeface="Arial"/>
              </a:rPr>
              <a:t>theculturetrip.com</a:t>
            </a:r>
            <a:r>
              <a:rPr lang="en-US" sz="1200" dirty="0">
                <a:solidFill>
                  <a:srgbClr val="121416"/>
                </a:solidFill>
                <a:latin typeface="Arial"/>
                <a:ea typeface="Arial"/>
                <a:cs typeface="Arial"/>
                <a:sym typeface="Arial"/>
              </a:rPr>
              <a:t>/</a:t>
            </a:r>
            <a:r>
              <a:rPr lang="en-US" sz="1200" dirty="0" err="1">
                <a:solidFill>
                  <a:srgbClr val="121416"/>
                </a:solidFill>
                <a:latin typeface="Arial"/>
                <a:ea typeface="Arial"/>
                <a:cs typeface="Arial"/>
                <a:sym typeface="Arial"/>
              </a:rPr>
              <a:t>europe</a:t>
            </a:r>
            <a:r>
              <a:rPr lang="en-US" sz="1200" dirty="0">
                <a:solidFill>
                  <a:srgbClr val="121416"/>
                </a:solidFill>
                <a:latin typeface="Arial"/>
                <a:ea typeface="Arial"/>
                <a:cs typeface="Arial"/>
                <a:sym typeface="Arial"/>
              </a:rPr>
              <a:t>/</a:t>
            </a:r>
            <a:r>
              <a:rPr lang="en-US" sz="1200" dirty="0" err="1">
                <a:solidFill>
                  <a:srgbClr val="121416"/>
                </a:solidFill>
                <a:latin typeface="Arial"/>
                <a:ea typeface="Arial"/>
                <a:cs typeface="Arial"/>
                <a:sym typeface="Arial"/>
              </a:rPr>
              <a:t>spain</a:t>
            </a:r>
            <a:r>
              <a:rPr lang="en-US" sz="1200" dirty="0">
                <a:solidFill>
                  <a:srgbClr val="121416"/>
                </a:solidFill>
                <a:latin typeface="Arial"/>
                <a:ea typeface="Arial"/>
                <a:cs typeface="Arial"/>
                <a:sym typeface="Arial"/>
              </a:rPr>
              <a:t>/articles/thelegacy-of-the-1929-barcelona-international-exposition/</a:t>
            </a:r>
          </a:p>
          <a:p>
            <a:pPr marL="76200" lvl="0" indent="0">
              <a:lnSpc>
                <a:spcPct val="200000"/>
              </a:lnSpc>
              <a:buSzPts val="2400"/>
              <a:buNone/>
            </a:pPr>
            <a:r>
              <a:rPr lang="en-US" sz="1200" u="sng" dirty="0">
                <a:solidFill>
                  <a:schemeClr val="hlink"/>
                </a:solidFill>
                <a:latin typeface="Arial"/>
                <a:ea typeface="Arial"/>
                <a:cs typeface="Arial"/>
                <a:sym typeface="Arial"/>
                <a:hlinkClick r:id="rId8"/>
              </a:rPr>
              <a:t>https://www.alamy.com/stock-photo/noucentisme.html</a:t>
            </a:r>
            <a:endParaRPr lang="en-US" sz="1200" dirty="0">
              <a:solidFill>
                <a:srgbClr val="121416"/>
              </a:solidFill>
              <a:latin typeface="Arial"/>
              <a:ea typeface="Arial"/>
              <a:cs typeface="Arial"/>
              <a:sym typeface="Arial"/>
            </a:endParaRPr>
          </a:p>
          <a:p>
            <a:pPr marL="76200" lvl="0" indent="0">
              <a:lnSpc>
                <a:spcPct val="200000"/>
              </a:lnSpc>
              <a:buClr>
                <a:srgbClr val="121416"/>
              </a:buClr>
              <a:buSzPts val="2400"/>
              <a:buNone/>
            </a:pPr>
            <a:r>
              <a:rPr lang="en-US" sz="1200" dirty="0">
                <a:solidFill>
                  <a:srgbClr val="121416"/>
                </a:solidFill>
                <a:latin typeface="Arial"/>
                <a:ea typeface="Arial"/>
                <a:cs typeface="Arial"/>
                <a:sym typeface="Arial"/>
              </a:rPr>
              <a:t>https://</a:t>
            </a:r>
            <a:r>
              <a:rPr lang="en-US" sz="1200" dirty="0" err="1">
                <a:solidFill>
                  <a:srgbClr val="121416"/>
                </a:solidFill>
                <a:latin typeface="Arial"/>
                <a:ea typeface="Arial"/>
                <a:cs typeface="Arial"/>
                <a:sym typeface="Arial"/>
              </a:rPr>
              <a:t>www.agefotostock.com</a:t>
            </a:r>
            <a:r>
              <a:rPr lang="en-US" sz="1200" dirty="0">
                <a:solidFill>
                  <a:srgbClr val="121416"/>
                </a:solidFill>
                <a:latin typeface="Arial"/>
                <a:ea typeface="Arial"/>
                <a:cs typeface="Arial"/>
                <a:sym typeface="Arial"/>
              </a:rPr>
              <a:t>/age/en/Stock-Images/Rights-Managed/HMS-HEMIS-2082804</a:t>
            </a:r>
          </a:p>
          <a:p>
            <a:pPr lvl="0" indent="0">
              <a:spcAft>
                <a:spcPts val="1600"/>
              </a:spcAft>
              <a:buNone/>
            </a:pPr>
            <a:endParaRPr lang="en-US" sz="1200" dirty="0"/>
          </a:p>
          <a:p>
            <a:pPr marL="0" indent="0">
              <a:spcBef>
                <a:spcPts val="1600"/>
              </a:spcBef>
              <a:buNone/>
            </a:pPr>
            <a:endParaRPr sz="1200" dirty="0"/>
          </a:p>
          <a:p>
            <a:pPr marL="0" lvl="0" indent="0" algn="l" rtl="0">
              <a:spcBef>
                <a:spcPts val="1600"/>
              </a:spcBef>
              <a:spcAft>
                <a:spcPts val="0"/>
              </a:spcAft>
              <a:buNone/>
            </a:pPr>
            <a:endParaRPr sz="1200" dirty="0"/>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1929 World Expo</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Also Known as the Barcelona International Exposition</a:t>
            </a:r>
            <a:endParaRPr/>
          </a:p>
          <a:p>
            <a:pPr marL="457200" lvl="0" indent="-342900" algn="l" rtl="0">
              <a:spcBef>
                <a:spcPts val="0"/>
              </a:spcBef>
              <a:spcAft>
                <a:spcPts val="0"/>
              </a:spcAft>
              <a:buSzPts val="1800"/>
              <a:buChar char="●"/>
            </a:pPr>
            <a:r>
              <a:rPr lang="en"/>
              <a:t>Idea was proposed by architect Josep Puig i Cadalfach</a:t>
            </a:r>
            <a:endParaRPr/>
          </a:p>
          <a:p>
            <a:pPr marL="457200" lvl="0" indent="-342900" algn="l" rtl="0">
              <a:spcBef>
                <a:spcPts val="0"/>
              </a:spcBef>
              <a:spcAft>
                <a:spcPts val="0"/>
              </a:spcAft>
              <a:buSzPts val="1800"/>
              <a:buChar char="●"/>
            </a:pPr>
            <a:r>
              <a:rPr lang="en"/>
              <a:t>The Expo was a way to bring countries together, despite the bitter relationships some countries had during the time period.  </a:t>
            </a:r>
            <a:endParaRPr/>
          </a:p>
          <a:p>
            <a:pPr marL="457200" lvl="0" indent="-342900" algn="l" rtl="0">
              <a:spcBef>
                <a:spcPts val="0"/>
              </a:spcBef>
              <a:spcAft>
                <a:spcPts val="0"/>
              </a:spcAft>
              <a:buSzPts val="1800"/>
              <a:buChar char="●"/>
            </a:pPr>
            <a:r>
              <a:rPr lang="en"/>
              <a:t>Also was a way to show the world Spain’s development</a:t>
            </a:r>
            <a:endParaRPr/>
          </a:p>
          <a:p>
            <a:pPr marL="457200" lvl="0" indent="-342900" algn="l" rtl="0">
              <a:spcBef>
                <a:spcPts val="0"/>
              </a:spcBef>
              <a:spcAft>
                <a:spcPts val="0"/>
              </a:spcAft>
              <a:buSzPts val="1800"/>
              <a:buChar char="●"/>
            </a:pPr>
            <a:r>
              <a:rPr lang="en" u="sng">
                <a:solidFill>
                  <a:schemeClr val="hlink"/>
                </a:solidFill>
                <a:hlinkClick r:id="rId3"/>
              </a:rPr>
              <a:t>https://www.youtube.com/watch?v=xz0vFULyDFc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Expo Itself</a:t>
            </a:r>
            <a:endParaRPr/>
          </a:p>
        </p:txBody>
      </p:sp>
      <p:sp>
        <p:nvSpPr>
          <p:cNvPr id="75" name="Google Shape;75;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expo took place from May 20th 1929- January 15th 1930</a:t>
            </a:r>
            <a:endParaRPr/>
          </a:p>
          <a:p>
            <a:pPr marL="457200" lvl="0" indent="-342900" algn="l" rtl="0">
              <a:spcBef>
                <a:spcPts val="0"/>
              </a:spcBef>
              <a:spcAft>
                <a:spcPts val="0"/>
              </a:spcAft>
              <a:buSzPts val="1800"/>
              <a:buChar char="●"/>
            </a:pPr>
            <a:r>
              <a:rPr lang="en"/>
              <a:t>Over 20 European nations(France, Britain, Germany, Italy), as well as private organizations from the United States and Japan attended</a:t>
            </a:r>
            <a:endParaRPr/>
          </a:p>
          <a:p>
            <a:pPr marL="457200" lvl="0" indent="-342900" algn="l" rtl="0">
              <a:spcBef>
                <a:spcPts val="0"/>
              </a:spcBef>
              <a:spcAft>
                <a:spcPts val="0"/>
              </a:spcAft>
              <a:buSzPts val="1800"/>
              <a:buChar char="●"/>
            </a:pPr>
            <a:r>
              <a:rPr lang="en"/>
              <a:t>Over 200,000 visitors attended</a:t>
            </a:r>
            <a:endParaRPr/>
          </a:p>
          <a:p>
            <a:pPr marL="457200" lvl="0" indent="-342900" algn="l" rtl="0">
              <a:spcBef>
                <a:spcPts val="0"/>
              </a:spcBef>
              <a:spcAft>
                <a:spcPts val="0"/>
              </a:spcAft>
              <a:buSzPts val="1800"/>
              <a:buChar char="●"/>
            </a:pPr>
            <a:r>
              <a:rPr lang="en"/>
              <a:t>Impressive, being between two world wars</a:t>
            </a:r>
            <a:endParaRPr/>
          </a:p>
        </p:txBody>
      </p:sp>
      <p:pic>
        <p:nvPicPr>
          <p:cNvPr id="76" name="Google Shape;76;p16" descr="Expo sevilla 1929 poster.jpg"/>
          <p:cNvPicPr preferRelativeResize="0"/>
          <p:nvPr/>
        </p:nvPicPr>
        <p:blipFill>
          <a:blip r:embed="rId3">
            <a:alphaModFix/>
          </a:blip>
          <a:stretch>
            <a:fillRect/>
          </a:stretch>
        </p:blipFill>
        <p:spPr>
          <a:xfrm>
            <a:off x="7011145" y="2629894"/>
            <a:ext cx="1821155" cy="2513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Expo Itself Cont.</a:t>
            </a:r>
            <a:endParaRPr/>
          </a:p>
        </p:txBody>
      </p:sp>
      <p:sp>
        <p:nvSpPr>
          <p:cNvPr id="82" name="Google Shape;82;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expo had three section: Art, Sports and Industry</a:t>
            </a:r>
            <a:endParaRPr/>
          </a:p>
          <a:p>
            <a:pPr marL="457200" lvl="0" indent="-342900" algn="l" rtl="0">
              <a:spcBef>
                <a:spcPts val="0"/>
              </a:spcBef>
              <a:spcAft>
                <a:spcPts val="0"/>
              </a:spcAft>
              <a:buSzPts val="1800"/>
              <a:buChar char="●"/>
            </a:pPr>
            <a:r>
              <a:rPr lang="en"/>
              <a:t>A lot of buildings and structures were needed to be built</a:t>
            </a:r>
            <a:endParaRPr/>
          </a:p>
          <a:p>
            <a:pPr marL="457200" lvl="0" indent="-342900" algn="l" rtl="0">
              <a:spcBef>
                <a:spcPts val="0"/>
              </a:spcBef>
              <a:spcAft>
                <a:spcPts val="0"/>
              </a:spcAft>
              <a:buSzPts val="1800"/>
              <a:buChar char="●"/>
            </a:pPr>
            <a:r>
              <a:rPr lang="en"/>
              <a:t>Resulted in architectural advances</a:t>
            </a:r>
            <a:endParaRPr/>
          </a:p>
          <a:p>
            <a:pPr marL="457200" lvl="0" indent="-342900" algn="l" rtl="0">
              <a:spcBef>
                <a:spcPts val="0"/>
              </a:spcBef>
              <a:spcAft>
                <a:spcPts val="0"/>
              </a:spcAft>
              <a:buSzPts val="1800"/>
              <a:buChar char="●"/>
            </a:pPr>
            <a:r>
              <a:rPr lang="en"/>
              <a:t>Architectural movement known as the “Noucentisme” meaning 19th century</a:t>
            </a:r>
            <a:endParaRPr/>
          </a:p>
          <a:p>
            <a:pPr marL="0" lvl="0" indent="0" algn="l" rtl="0">
              <a:spcBef>
                <a:spcPts val="1600"/>
              </a:spcBef>
              <a:spcAft>
                <a:spcPts val="1600"/>
              </a:spcAft>
              <a:buNone/>
            </a:pPr>
            <a:endParaRPr/>
          </a:p>
        </p:txBody>
      </p:sp>
      <p:pic>
        <p:nvPicPr>
          <p:cNvPr id="83" name="Google Shape;83;p17" descr="Image result for noucentisme architecture"/>
          <p:cNvPicPr preferRelativeResize="0"/>
          <p:nvPr/>
        </p:nvPicPr>
        <p:blipFill>
          <a:blip r:embed="rId3">
            <a:alphaModFix/>
          </a:blip>
          <a:stretch>
            <a:fillRect/>
          </a:stretch>
        </p:blipFill>
        <p:spPr>
          <a:xfrm>
            <a:off x="4146700" y="2581150"/>
            <a:ext cx="3253550" cy="2384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Expo’s Impact</a:t>
            </a:r>
            <a:endParaRPr/>
          </a:p>
        </p:txBody>
      </p:sp>
      <p:sp>
        <p:nvSpPr>
          <p:cNvPr id="89" name="Google Shape;89;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Eased some tension going on in the world</a:t>
            </a:r>
            <a:endParaRPr/>
          </a:p>
          <a:p>
            <a:pPr marL="457200" lvl="0" indent="-342900" algn="l" rtl="0">
              <a:spcBef>
                <a:spcPts val="0"/>
              </a:spcBef>
              <a:spcAft>
                <a:spcPts val="0"/>
              </a:spcAft>
              <a:buSzPts val="1800"/>
              <a:buChar char="●"/>
            </a:pPr>
            <a:r>
              <a:rPr lang="en"/>
              <a:t>Showed Spain wasn’t the only developing country</a:t>
            </a:r>
            <a:endParaRPr/>
          </a:p>
          <a:p>
            <a:pPr marL="457200" lvl="0" indent="-342900" algn="l" rtl="0">
              <a:spcBef>
                <a:spcPts val="0"/>
              </a:spcBef>
              <a:spcAft>
                <a:spcPts val="0"/>
              </a:spcAft>
              <a:buSzPts val="1800"/>
              <a:buChar char="●"/>
            </a:pPr>
            <a:r>
              <a:rPr lang="en"/>
              <a:t>Made Barcelona more appealing to tourists</a:t>
            </a:r>
            <a:endParaRPr/>
          </a:p>
          <a:p>
            <a:pPr marL="457200" lvl="0" indent="-342900" algn="l" rtl="0">
              <a:spcBef>
                <a:spcPts val="0"/>
              </a:spcBef>
              <a:spcAft>
                <a:spcPts val="0"/>
              </a:spcAft>
              <a:buSzPts val="1800"/>
              <a:buChar char="●"/>
            </a:pPr>
            <a:r>
              <a:rPr lang="en"/>
              <a:t>So much more!</a:t>
            </a:r>
            <a:endParaRPr/>
          </a:p>
        </p:txBody>
      </p:sp>
      <p:pic>
        <p:nvPicPr>
          <p:cNvPr id="90" name="Google Shape;90;p18" descr="Image result for 1929 world expo"/>
          <p:cNvPicPr preferRelativeResize="0"/>
          <p:nvPr/>
        </p:nvPicPr>
        <p:blipFill>
          <a:blip r:embed="rId3">
            <a:alphaModFix/>
          </a:blip>
          <a:stretch>
            <a:fillRect/>
          </a:stretch>
        </p:blipFill>
        <p:spPr>
          <a:xfrm>
            <a:off x="4795250" y="2598328"/>
            <a:ext cx="3551299" cy="2365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The 1992 Barcelona Summer Olympics</a:t>
            </a:r>
            <a:endParaRPr sz="3200" dirty="0"/>
          </a:p>
        </p:txBody>
      </p:sp>
      <p:sp>
        <p:nvSpPr>
          <p:cNvPr id="69" name="Google Shape;69;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https://www.youtube.com/watch?v=Gkmg79ApRNQ</a:t>
            </a:r>
            <a:endParaRPr dirty="0"/>
          </a:p>
          <a:p>
            <a:pPr marL="457200" lvl="0" indent="-330200" algn="l" rtl="0">
              <a:spcBef>
                <a:spcPts val="1600"/>
              </a:spcBef>
              <a:spcAft>
                <a:spcPts val="0"/>
              </a:spcAft>
              <a:buSzPts val="1600"/>
              <a:buChar char="●"/>
            </a:pPr>
            <a:r>
              <a:rPr lang="en" sz="1600" dirty="0"/>
              <a:t>Opening ceremony shows the energy and culture of Barcelona </a:t>
            </a:r>
            <a:endParaRPr sz="1600" dirty="0"/>
          </a:p>
          <a:p>
            <a:pPr marL="457200" lvl="0" indent="-330200" algn="l" rtl="0">
              <a:spcBef>
                <a:spcPts val="0"/>
              </a:spcBef>
              <a:spcAft>
                <a:spcPts val="0"/>
              </a:spcAft>
              <a:buSzPts val="1600"/>
              <a:buChar char="●"/>
            </a:pPr>
            <a:r>
              <a:rPr lang="en" sz="1600" dirty="0"/>
              <a:t>Fun Facts about the lighting of torch</a:t>
            </a:r>
            <a:endParaRPr sz="1600" dirty="0"/>
          </a:p>
          <a:p>
            <a:pPr marL="914400" lvl="1" indent="-323850" algn="l" rtl="0">
              <a:spcBef>
                <a:spcPts val="0"/>
              </a:spcBef>
              <a:spcAft>
                <a:spcPts val="0"/>
              </a:spcAft>
              <a:buSzPts val="1500"/>
              <a:buChar char="○"/>
            </a:pPr>
            <a:r>
              <a:rPr lang="en" sz="1500" dirty="0">
                <a:highlight>
                  <a:srgbClr val="FFFFFF"/>
                </a:highlight>
              </a:rPr>
              <a:t>Lit by Antonio Rebollo, a disabled Spanish archer (polio)</a:t>
            </a:r>
            <a:endParaRPr sz="1500" dirty="0"/>
          </a:p>
          <a:p>
            <a:pPr marL="914400" lvl="1" indent="-330200" algn="l" rtl="0">
              <a:spcBef>
                <a:spcPts val="0"/>
              </a:spcBef>
              <a:spcAft>
                <a:spcPts val="0"/>
              </a:spcAft>
              <a:buSzPts val="1600"/>
              <a:buChar char="○"/>
            </a:pPr>
            <a:r>
              <a:rPr lang="en" sz="1600" dirty="0"/>
              <a:t>Known as the greatest Olympic cauldron lighting</a:t>
            </a:r>
            <a:endParaRPr sz="1600" dirty="0"/>
          </a:p>
          <a:p>
            <a:pPr marL="457200" lvl="0" indent="0" algn="l" rtl="0">
              <a:spcBef>
                <a:spcPts val="1600"/>
              </a:spcBef>
              <a:spcAft>
                <a:spcPts val="0"/>
              </a:spcAft>
              <a:buNone/>
            </a:pPr>
            <a:r>
              <a:rPr lang="en" sz="1600" dirty="0"/>
              <a:t>“THE GAMES IN </a:t>
            </a:r>
            <a:r>
              <a:rPr lang="en" sz="1600" u="sng" dirty="0">
                <a:hlinkClick r:id="rId4"/>
              </a:rPr>
              <a:t>BARCELONA</a:t>
            </a:r>
            <a:r>
              <a:rPr lang="en" sz="1600" dirty="0"/>
              <a:t> TRANSFORMED THE PROUD CATALAN CITY. TWENTY-FIVE YEARS AGO, THE ATMOSPHERE FOR THE GAMES WAS MAGNIFICENT, UNFORGETTABLE. AS WAS THIS MOMENT OF PURE MAGIC WHICH CONCLUDED THE OPENING CEREMONY” </a:t>
            </a:r>
            <a:endParaRPr sz="1600" dirty="0"/>
          </a:p>
          <a:p>
            <a:pPr marL="457200" lvl="0" indent="0" algn="l" rtl="0">
              <a:spcBef>
                <a:spcPts val="11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3200" dirty="0"/>
              <a:t>The 1992 Barcelona Summer Olympics</a:t>
            </a:r>
            <a:endParaRPr sz="3200" dirty="0"/>
          </a:p>
          <a:p>
            <a:pPr marL="0" lvl="0" indent="0" algn="l" rtl="0">
              <a:spcBef>
                <a:spcPts val="0"/>
              </a:spcBef>
              <a:spcAft>
                <a:spcPts val="0"/>
              </a:spcAft>
              <a:buNone/>
            </a:pPr>
            <a:endParaRPr dirty="0"/>
          </a:p>
        </p:txBody>
      </p:sp>
      <p:sp>
        <p:nvSpPr>
          <p:cNvPr id="102" name="Google Shape;102;p20"/>
          <p:cNvSpPr txBox="1">
            <a:spLocks noGrp="1"/>
          </p:cNvSpPr>
          <p:nvPr>
            <p:ph type="body" idx="1"/>
          </p:nvPr>
        </p:nvSpPr>
        <p:spPr>
          <a:xfrm>
            <a:off x="311700" y="894522"/>
            <a:ext cx="8520600" cy="3674353"/>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solidFill>
                  <a:schemeClr val="tx2">
                    <a:lumMod val="25000"/>
                  </a:schemeClr>
                </a:solidFill>
                <a:highlight>
                  <a:srgbClr val="FFFFFF"/>
                </a:highlight>
              </a:rPr>
              <a:t>Officially known as the </a:t>
            </a:r>
            <a:r>
              <a:rPr lang="en" dirty="0">
                <a:solidFill>
                  <a:schemeClr val="tx2">
                    <a:lumMod val="25000"/>
                  </a:schemeClr>
                </a:solidFill>
              </a:rPr>
              <a:t>Games of the XXV Olympiad</a:t>
            </a:r>
            <a:endParaRPr dirty="0">
              <a:solidFill>
                <a:schemeClr val="tx2">
                  <a:lumMod val="25000"/>
                </a:schemeClr>
              </a:solidFill>
            </a:endParaRPr>
          </a:p>
          <a:p>
            <a:pPr marL="457200" lvl="0" indent="-317500" algn="l" rtl="0">
              <a:spcBef>
                <a:spcPts val="0"/>
              </a:spcBef>
              <a:spcAft>
                <a:spcPts val="0"/>
              </a:spcAft>
              <a:buSzPts val="1400"/>
              <a:buChar char="●"/>
            </a:pPr>
            <a:r>
              <a:rPr lang="en" dirty="0">
                <a:solidFill>
                  <a:schemeClr val="tx2">
                    <a:lumMod val="25000"/>
                  </a:schemeClr>
                </a:solidFill>
              </a:rPr>
              <a:t>July 25th to August 9th 1992</a:t>
            </a:r>
            <a:endParaRPr dirty="0">
              <a:solidFill>
                <a:schemeClr val="tx2">
                  <a:lumMod val="25000"/>
                </a:schemeClr>
              </a:solidFill>
            </a:endParaRPr>
          </a:p>
          <a:p>
            <a:pPr marL="457200" lvl="0" indent="-317500" algn="l" rtl="0">
              <a:spcBef>
                <a:spcPts val="0"/>
              </a:spcBef>
              <a:spcAft>
                <a:spcPts val="0"/>
              </a:spcAft>
              <a:buSzPts val="1400"/>
              <a:buChar char="●"/>
            </a:pPr>
            <a:r>
              <a:rPr lang="en" dirty="0">
                <a:solidFill>
                  <a:schemeClr val="tx2">
                    <a:lumMod val="25000"/>
                  </a:schemeClr>
                </a:solidFill>
                <a:highlight>
                  <a:srgbClr val="FFFFFF"/>
                </a:highlight>
              </a:rPr>
              <a:t>The 1992 </a:t>
            </a:r>
            <a:r>
              <a:rPr lang="en" dirty="0">
                <a:solidFill>
                  <a:srgbClr val="3C3C3C"/>
                </a:solidFill>
                <a:uFill>
                  <a:noFill/>
                </a:uFill>
                <a:hlinkClick r:id="rId3"/>
              </a:rPr>
              <a:t>Summer Olympics</a:t>
            </a:r>
            <a:r>
              <a:rPr lang="en" dirty="0">
                <a:solidFill>
                  <a:srgbClr val="3C3C3C"/>
                </a:solidFill>
                <a:highlight>
                  <a:srgbClr val="FFFFFF"/>
                </a:highlight>
              </a:rPr>
              <a:t> </a:t>
            </a:r>
            <a:r>
              <a:rPr lang="en" dirty="0">
                <a:solidFill>
                  <a:schemeClr val="tx2">
                    <a:lumMod val="25000"/>
                  </a:schemeClr>
                </a:solidFill>
                <a:highlight>
                  <a:srgbClr val="FFFFFF"/>
                </a:highlight>
              </a:rPr>
              <a:t>in Barcelona were the last competition to be staged in the same year as the </a:t>
            </a:r>
            <a:r>
              <a:rPr lang="en" dirty="0">
                <a:solidFill>
                  <a:schemeClr val="tx2">
                    <a:lumMod val="25000"/>
                  </a:schemeClr>
                </a:solidFill>
                <a:uFill>
                  <a:noFill/>
                </a:uFill>
                <a:hlinkClick r:id="rId4"/>
              </a:rPr>
              <a:t>Winter Olympics</a:t>
            </a:r>
            <a:r>
              <a:rPr lang="en" dirty="0">
                <a:solidFill>
                  <a:schemeClr val="tx2">
                    <a:lumMod val="25000"/>
                  </a:schemeClr>
                </a:solidFill>
              </a:rPr>
              <a:t>, they began to alternate even numbered years</a:t>
            </a:r>
            <a:endParaRPr dirty="0">
              <a:solidFill>
                <a:schemeClr val="tx2">
                  <a:lumMod val="25000"/>
                </a:schemeClr>
              </a:solidFill>
            </a:endParaRPr>
          </a:p>
        </p:txBody>
      </p:sp>
      <p:pic>
        <p:nvPicPr>
          <p:cNvPr id="103" name="Google Shape;103;p20"/>
          <p:cNvPicPr preferRelativeResize="0"/>
          <p:nvPr/>
        </p:nvPicPr>
        <p:blipFill>
          <a:blip r:embed="rId5">
            <a:alphaModFix/>
          </a:blip>
          <a:stretch>
            <a:fillRect/>
          </a:stretch>
        </p:blipFill>
        <p:spPr>
          <a:xfrm>
            <a:off x="3652125" y="2414925"/>
            <a:ext cx="4409024" cy="2481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140200"/>
            <a:ext cx="8520600" cy="801000"/>
          </a:xfrm>
          <a:prstGeom prst="rect">
            <a:avLst/>
          </a:prstGeom>
        </p:spPr>
        <p:txBody>
          <a:bodyPr spcFirstLastPara="1" wrap="square" lIns="91425" tIns="91425" rIns="91425" bIns="91425" anchor="t" anchorCtr="0">
            <a:noAutofit/>
          </a:bodyPr>
          <a:lstStyle/>
          <a:p>
            <a:pPr marL="0" lvl="0" indent="0" algn="l" rtl="0">
              <a:lnSpc>
                <a:spcPct val="140000"/>
              </a:lnSpc>
              <a:spcBef>
                <a:spcPts val="1900"/>
              </a:spcBef>
              <a:spcAft>
                <a:spcPts val="0"/>
              </a:spcAft>
              <a:buClr>
                <a:srgbClr val="000000"/>
              </a:buClr>
              <a:buSzPts val="1100"/>
              <a:buFont typeface="Arial"/>
              <a:buNone/>
            </a:pPr>
            <a:r>
              <a:rPr lang="en" sz="3200" dirty="0"/>
              <a:t>Impact of the 1992 Olympic Games</a:t>
            </a:r>
            <a:endParaRPr sz="3200" dirty="0"/>
          </a:p>
          <a:p>
            <a:pPr marL="0" lvl="0" indent="0" algn="l" rtl="0">
              <a:spcBef>
                <a:spcPts val="1100"/>
              </a:spcBef>
              <a:spcAft>
                <a:spcPts val="0"/>
              </a:spcAft>
              <a:buNone/>
            </a:pPr>
            <a:endParaRPr dirty="0"/>
          </a:p>
        </p:txBody>
      </p:sp>
      <p:sp>
        <p:nvSpPr>
          <p:cNvPr id="109" name="Google Shape;109;p21"/>
          <p:cNvSpPr txBox="1">
            <a:spLocks noGrp="1"/>
          </p:cNvSpPr>
          <p:nvPr>
            <p:ph type="body" idx="1"/>
          </p:nvPr>
        </p:nvSpPr>
        <p:spPr>
          <a:xfrm>
            <a:off x="311700" y="953325"/>
            <a:ext cx="8520600" cy="33402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400" dirty="0"/>
              <a:t>The summer when Barcelona dazzled the world!</a:t>
            </a:r>
            <a:endParaRPr sz="1400" dirty="0"/>
          </a:p>
          <a:p>
            <a:pPr marL="457200" lvl="0" indent="-304800" algn="l" rtl="0">
              <a:spcBef>
                <a:spcPts val="0"/>
              </a:spcBef>
              <a:spcAft>
                <a:spcPts val="0"/>
              </a:spcAft>
              <a:buSzPts val="1200"/>
              <a:buChar char="●"/>
            </a:pPr>
            <a:r>
              <a:rPr lang="en" sz="1400" dirty="0"/>
              <a:t>“Barcelona was catapulted into cosmopolitan resort on the Mediterranean and by the end of the 90s had become one of Europe’s most visited cities, behind London, Paris and Rome”</a:t>
            </a:r>
            <a:endParaRPr sz="1400" dirty="0"/>
          </a:p>
          <a:p>
            <a:pPr marL="457200" lvl="0" indent="-304800" algn="l" rtl="0">
              <a:spcBef>
                <a:spcPts val="0"/>
              </a:spcBef>
              <a:spcAft>
                <a:spcPts val="0"/>
              </a:spcAft>
              <a:buSzPts val="1200"/>
              <a:buChar char="●"/>
            </a:pPr>
            <a:r>
              <a:rPr lang="en" sz="1400" dirty="0"/>
              <a:t>New sites Barcelona developed</a:t>
            </a:r>
            <a:endParaRPr sz="1400" dirty="0"/>
          </a:p>
          <a:p>
            <a:pPr marL="914400" lvl="1" indent="-304800" algn="l" rtl="0">
              <a:spcBef>
                <a:spcPts val="0"/>
              </a:spcBef>
              <a:spcAft>
                <a:spcPts val="0"/>
              </a:spcAft>
              <a:buSzPts val="1200"/>
              <a:buChar char="○"/>
            </a:pPr>
            <a:r>
              <a:rPr lang="en" dirty="0"/>
              <a:t>Twin towers of the Arts Hotel and Mapfre Tower (the tallest buildings in Spain when built) which was built specifically for the 1992 Olympics. Athletes stayed there but now is known as one of the nicest hotels in the city.</a:t>
            </a:r>
            <a:endParaRPr dirty="0"/>
          </a:p>
          <a:p>
            <a:pPr marL="914400" lvl="1" indent="-304800" algn="l" rtl="0">
              <a:spcBef>
                <a:spcPts val="0"/>
              </a:spcBef>
              <a:spcAft>
                <a:spcPts val="0"/>
              </a:spcAft>
              <a:buSzPts val="1200"/>
              <a:buChar char="○"/>
            </a:pPr>
            <a:r>
              <a:rPr lang="en" dirty="0"/>
              <a:t>The remodeling of the seafront, including Barceloneta beach</a:t>
            </a:r>
            <a:endParaRPr dirty="0"/>
          </a:p>
          <a:p>
            <a:pPr marL="914400" lvl="1" indent="-304800" algn="l" rtl="0">
              <a:spcBef>
                <a:spcPts val="0"/>
              </a:spcBef>
              <a:spcAft>
                <a:spcPts val="0"/>
              </a:spcAft>
              <a:buSzPts val="1200"/>
              <a:buChar char="○"/>
            </a:pPr>
            <a:r>
              <a:rPr lang="en" dirty="0"/>
              <a:t>The building of the Olympic Stadium</a:t>
            </a:r>
            <a:endParaRPr dirty="0"/>
          </a:p>
          <a:p>
            <a:pPr marL="0" lvl="0" indent="0" algn="l" rtl="0">
              <a:spcBef>
                <a:spcPts val="1600"/>
              </a:spcBef>
              <a:spcAft>
                <a:spcPts val="0"/>
              </a:spcAft>
              <a:buNone/>
            </a:pPr>
            <a:r>
              <a:rPr lang="en" sz="1400" dirty="0"/>
              <a:t>“The 1992 Summer Olympics in Barcelona were an enormous success, both as an international sporting event and as the catalyst for wide scale urban renewal of Barcelona the city…”</a:t>
            </a:r>
            <a:endParaRPr sz="1400" dirty="0"/>
          </a:p>
          <a:p>
            <a:pPr marL="0" lvl="0" indent="0" algn="l" rtl="0">
              <a:spcBef>
                <a:spcPts val="1600"/>
              </a:spcBef>
              <a:spcAft>
                <a:spcPts val="0"/>
              </a:spcAft>
              <a:buNone/>
            </a:pPr>
            <a:r>
              <a:rPr lang="en" sz="1400" u="sng" dirty="0">
                <a:solidFill>
                  <a:schemeClr val="hlink"/>
                </a:solidFill>
                <a:hlinkClick r:id="rId3"/>
              </a:rPr>
              <a:t>https://www.hotelartsbarcelona.com/en/hotel-rooms/</a:t>
            </a:r>
            <a:endParaRPr sz="1400" dirty="0"/>
          </a:p>
          <a:p>
            <a:pPr marL="0" lvl="0" indent="0" algn="l" rtl="0">
              <a:spcBef>
                <a:spcPts val="1600"/>
              </a:spcBef>
              <a:spcAft>
                <a:spcPts val="1600"/>
              </a:spcAft>
              <a:buNone/>
            </a:pPr>
            <a:endParaRPr sz="1200" dirty="0"/>
          </a:p>
        </p:txBody>
      </p:sp>
      <p:pic>
        <p:nvPicPr>
          <p:cNvPr id="110" name="Google Shape;110;p21"/>
          <p:cNvPicPr preferRelativeResize="0"/>
          <p:nvPr/>
        </p:nvPicPr>
        <p:blipFill>
          <a:blip r:embed="rId4">
            <a:alphaModFix/>
          </a:blip>
          <a:stretch>
            <a:fillRect/>
          </a:stretch>
        </p:blipFill>
        <p:spPr>
          <a:xfrm>
            <a:off x="7082688" y="3846442"/>
            <a:ext cx="1254822" cy="11582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1284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O</a:t>
            </a:r>
            <a:r>
              <a:rPr lang="en-US" sz="3200" dirty="0" smtClean="0"/>
              <a:t>t</a:t>
            </a:r>
            <a:r>
              <a:rPr lang="en" sz="3200" dirty="0" smtClean="0"/>
              <a:t>her F</a:t>
            </a:r>
            <a:r>
              <a:rPr lang="en-US" sz="3200" dirty="0" smtClean="0"/>
              <a:t>u</a:t>
            </a:r>
            <a:r>
              <a:rPr lang="en" sz="3200" dirty="0" smtClean="0"/>
              <a:t>n </a:t>
            </a:r>
            <a:r>
              <a:rPr lang="en" sz="3200" dirty="0"/>
              <a:t>Facts of the 1992 Olympics</a:t>
            </a:r>
            <a:endParaRPr sz="3200" dirty="0"/>
          </a:p>
        </p:txBody>
      </p:sp>
      <p:sp>
        <p:nvSpPr>
          <p:cNvPr id="116" name="Google Shape;116;p22"/>
          <p:cNvSpPr txBox="1">
            <a:spLocks noGrp="1"/>
          </p:cNvSpPr>
          <p:nvPr>
            <p:ph type="body" idx="1"/>
          </p:nvPr>
        </p:nvSpPr>
        <p:spPr>
          <a:xfrm>
            <a:off x="311700" y="901650"/>
            <a:ext cx="85206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China’s Fu Mingxia won the high dive event at the age of 13, held in view of Gaudi’s La Sagrada Familia</a:t>
            </a:r>
            <a:endParaRPr sz="1400"/>
          </a:p>
          <a:p>
            <a:pPr marL="457200" lvl="0" indent="-317500" algn="l" rtl="0">
              <a:spcBef>
                <a:spcPts val="0"/>
              </a:spcBef>
              <a:spcAft>
                <a:spcPts val="0"/>
              </a:spcAft>
              <a:buSzPts val="1400"/>
              <a:buChar char="●"/>
            </a:pPr>
            <a:r>
              <a:rPr lang="en" sz="1400"/>
              <a:t>Germany sent a unified team for the first time since 1964</a:t>
            </a:r>
            <a:endParaRPr sz="1400"/>
          </a:p>
          <a:p>
            <a:pPr marL="457200" lvl="0" indent="-317500" algn="l" rtl="0">
              <a:spcBef>
                <a:spcPts val="0"/>
              </a:spcBef>
              <a:spcAft>
                <a:spcPts val="0"/>
              </a:spcAft>
              <a:buSzPts val="1400"/>
              <a:buChar char="●"/>
            </a:pPr>
            <a:r>
              <a:rPr lang="en" sz="1400"/>
              <a:t>South Africa was allowed to compete for the first time since 1960 after finally ending the system of segregation based on race</a:t>
            </a:r>
            <a:endParaRPr sz="1400"/>
          </a:p>
          <a:p>
            <a:pPr marL="457200" lvl="0" indent="-317500" algn="l" rtl="0">
              <a:spcBef>
                <a:spcPts val="0"/>
              </a:spcBef>
              <a:spcAft>
                <a:spcPts val="0"/>
              </a:spcAft>
              <a:buSzPts val="1400"/>
              <a:buChar char="●"/>
            </a:pPr>
            <a:r>
              <a:rPr lang="en" sz="1400"/>
              <a:t>Obvious rise in employment during the games, and after with the new facilities built</a:t>
            </a:r>
            <a:endParaRPr sz="1400"/>
          </a:p>
          <a:p>
            <a:pPr marL="457200" lvl="0" indent="-317500" algn="l" rtl="0">
              <a:spcBef>
                <a:spcPts val="0"/>
              </a:spcBef>
              <a:spcAft>
                <a:spcPts val="0"/>
              </a:spcAft>
              <a:buSzPts val="1400"/>
              <a:buChar char="●"/>
            </a:pPr>
            <a:r>
              <a:rPr lang="en" sz="1400"/>
              <a:t>The 1992 Summer Olympics “led to a rise in local pride, and a huge increase in the desirability of living in and visiting the city”</a:t>
            </a:r>
            <a:endParaRPr sz="1400"/>
          </a:p>
        </p:txBody>
      </p:sp>
      <p:pic>
        <p:nvPicPr>
          <p:cNvPr id="117" name="Google Shape;117;p22"/>
          <p:cNvPicPr preferRelativeResize="0"/>
          <p:nvPr/>
        </p:nvPicPr>
        <p:blipFill>
          <a:blip r:embed="rId3">
            <a:alphaModFix/>
          </a:blip>
          <a:stretch>
            <a:fillRect/>
          </a:stretch>
        </p:blipFill>
        <p:spPr>
          <a:xfrm>
            <a:off x="5451275" y="3358550"/>
            <a:ext cx="3322299" cy="1702751"/>
          </a:xfrm>
          <a:prstGeom prst="rect">
            <a:avLst/>
          </a:prstGeom>
          <a:noFill/>
          <a:ln>
            <a:noFill/>
          </a:ln>
        </p:spPr>
      </p:pic>
      <p:pic>
        <p:nvPicPr>
          <p:cNvPr id="118" name="Google Shape;118;p22"/>
          <p:cNvPicPr preferRelativeResize="0"/>
          <p:nvPr/>
        </p:nvPicPr>
        <p:blipFill>
          <a:blip r:embed="rId4">
            <a:alphaModFix/>
          </a:blip>
          <a:stretch>
            <a:fillRect/>
          </a:stretch>
        </p:blipFill>
        <p:spPr>
          <a:xfrm>
            <a:off x="1040425" y="3382038"/>
            <a:ext cx="2923425" cy="16557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659</Words>
  <Application>Microsoft Macintosh PowerPoint</Application>
  <PresentationFormat>On-screen Show (16:9)</PresentationFormat>
  <Paragraphs>61</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Amatic SC</vt:lpstr>
      <vt:lpstr>Source Code Pro</vt:lpstr>
      <vt:lpstr>Beach Day</vt:lpstr>
      <vt:lpstr>World Expo &amp; Olympics in Barcelona</vt:lpstr>
      <vt:lpstr>The 1929 World Expo</vt:lpstr>
      <vt:lpstr>The Expo Itself</vt:lpstr>
      <vt:lpstr>The Expo Itself Cont.</vt:lpstr>
      <vt:lpstr>The Expo’s Impact</vt:lpstr>
      <vt:lpstr>The 1992 Barcelona Summer Olympics</vt:lpstr>
      <vt:lpstr>The 1992 Barcelona Summer Olympics </vt:lpstr>
      <vt:lpstr>Impact of the 1992 Olympic Games </vt:lpstr>
      <vt:lpstr>Other Fun Facts of the 1992 Olympics</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Expo &amp; Olympics in Barcelona</dc:title>
  <cp:lastModifiedBy>alyssa larsen</cp:lastModifiedBy>
  <cp:revision>1</cp:revision>
  <dcterms:modified xsi:type="dcterms:W3CDTF">2019-02-15T17:59:28Z</dcterms:modified>
</cp:coreProperties>
</file>